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com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8"/>
  </p:notesMasterIdLst>
  <p:sldIdLst>
    <p:sldId id="260" r:id="rId2"/>
    <p:sldId id="264" r:id="rId3"/>
    <p:sldId id="259" r:id="rId4"/>
    <p:sldId id="265" r:id="rId5"/>
    <p:sldId id="276" r:id="rId6"/>
    <p:sldId id="266" r:id="rId7"/>
    <p:sldId id="268" r:id="rId8"/>
    <p:sldId id="269" r:id="rId9"/>
    <p:sldId id="270" r:id="rId10"/>
    <p:sldId id="271" r:id="rId11"/>
    <p:sldId id="274" r:id="rId12"/>
    <p:sldId id="275" r:id="rId13"/>
    <p:sldId id="272" r:id="rId14"/>
    <p:sldId id="277" r:id="rId15"/>
    <p:sldId id="278" r:id="rId16"/>
    <p:sldId id="273" r:id="rId17"/>
    <p:sldId id="279" r:id="rId18"/>
    <p:sldId id="281" r:id="rId19"/>
    <p:sldId id="285" r:id="rId20"/>
    <p:sldId id="286" r:id="rId21"/>
    <p:sldId id="282" r:id="rId22"/>
    <p:sldId id="283" r:id="rId23"/>
    <p:sldId id="284" r:id="rId24"/>
    <p:sldId id="267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1E7D829-A35E-4F86-9961-4D3F2F218B55}">
          <p14:sldIdLst>
            <p14:sldId id="260"/>
            <p14:sldId id="264"/>
            <p14:sldId id="259"/>
          </p14:sldIdLst>
        </p14:section>
        <p14:section name="Synergy" id="{17159C54-3E9D-4C9B-B3CF-433843319B76}">
          <p14:sldIdLst>
            <p14:sldId id="265"/>
            <p14:sldId id="276"/>
            <p14:sldId id="266"/>
            <p14:sldId id="268"/>
            <p14:sldId id="269"/>
            <p14:sldId id="270"/>
            <p14:sldId id="271"/>
            <p14:sldId id="274"/>
            <p14:sldId id="275"/>
            <p14:sldId id="272"/>
            <p14:sldId id="277"/>
            <p14:sldId id="278"/>
            <p14:sldId id="273"/>
            <p14:sldId id="279"/>
            <p14:sldId id="281"/>
            <p14:sldId id="285"/>
            <p14:sldId id="286"/>
            <p14:sldId id="282"/>
            <p14:sldId id="283"/>
            <p14:sldId id="284"/>
          </p14:sldIdLst>
        </p14:section>
        <p14:section name="Conclusion" id="{9EE41740-F46D-4588-9AC4-049D3A53E24B}">
          <p14:sldIdLst>
            <p14:sldId id="267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406" autoAdjust="0"/>
  </p:normalViewPr>
  <p:slideViewPr>
    <p:cSldViewPr snapToGrid="0">
      <p:cViewPr varScale="1">
        <p:scale>
          <a:sx n="62" d="100"/>
          <a:sy n="62" d="100"/>
        </p:scale>
        <p:origin x="9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63D12-DED2-44E2-AFF5-9923CD098AD3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4CBDC-9BD0-4E3E-BEEE-DF3EA81E9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86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upstockphotos.com/post/94180886521/waterstreet-coffee-bar-on-location-for-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q7fykgtjOAhUH72MKHXMoCP4QjB0IBg&amp;url=https%3A%2F%2Fcommons.wikimedia.org%2Fwiki%2FFile%3ASecretary_Kerry_and_a_Team_of_Advisors_Discuss_the_Final_Draft_Language_of_The_Multinational_agreement_emerging_from_the_COP21_Climate_Change_Conference_(23614992351).jpg&amp;bvm=bv.129759880,d.cGc&amp;psig=AFQjCNGkdWlzCKfTuY9yS-zyi33iw8N1tA&amp;ust=147205815347830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l3NP2hdjOAhVE8GMKHY8NDnIQjB0IBg&amp;url=https%3A%2F%2Fen.wikipedia.org%2Fwiki%2FEmergency_medical_services&amp;bvm=bv.129759880,d.cGc&amp;psig=AFQjCNEsw8l4YNchyDtx2PEQANX6hr_1tA&amp;ust=1472059159832972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m0q7Ah9jOAhVN72MKHRclCVMQjB0IBg&amp;url=http%3A%2F%2Fwww.global-collaborations.com%2Fdiversity-management%2Fdiversity-management-inclusion-enhance-your-organization%2F&amp;bvm=bv.129759880,d.cGc&amp;psig=AFQjCNGii57j-BHe5OmX2kWoMmxM6YJZlA&amp;ust=147205957676859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S85XW_9fOAhVC02MKHfIAAjkQjB0IBg&amp;url=https%3A%2F%2Fwww.flickr.com%2Fphotos%2Fbagogames%2F15410046164&amp;bvm=bv.129759880,d.cGc&amp;psig=AFQjCNFDPob6h-fYIUgsRKVpVWrYJuFuMg&amp;ust=147205748424193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WhdPMgNjOAhVEwGMKHYosAbUQjB0IBg&amp;url=http%3A%2F%2Fwww.hpocenter.com%2Farticle%2Fdevelopment-of-the-finance-function%2F&amp;bvm=bv.129759880,d.cGc&amp;psig=AFQjCNGz-wnoU36E7-qE2M87T4fyupypkQ&amp;ust=14720577259628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Instructor:</a:t>
            </a:r>
            <a:r>
              <a:rPr lang="en-US" baseline="0" dirty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/>
              <a:t>Read through the whole lesson (including all the notes) before the day of class</a:t>
            </a:r>
          </a:p>
          <a:p>
            <a:pPr marL="228600" indent="-228600">
              <a:buAutoNum type="arabicPeriod"/>
            </a:pPr>
            <a:r>
              <a:rPr lang="en-US" baseline="0" dirty="0"/>
              <a:t>Make note of and gather any supplies you need to bring (see Marshmallow Challenge, slide 20)</a:t>
            </a:r>
          </a:p>
          <a:p>
            <a:pPr marL="228600" indent="-228600">
              <a:buAutoNum type="arabicPeriod"/>
            </a:pPr>
            <a:r>
              <a:rPr lang="en-US" baseline="0" dirty="0"/>
              <a:t>Prepare examples, stories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Think through how much time you want to spend on individual activities; make notes</a:t>
            </a:r>
          </a:p>
          <a:p>
            <a:pPr marL="228600" indent="-228600">
              <a:buAutoNum type="arabicPeriod"/>
            </a:pPr>
            <a:r>
              <a:rPr lang="en-US" baseline="0" dirty="0"/>
              <a:t>Be sure to allow time to announce the assignment at the end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1-3): 2 minutes</a:t>
            </a:r>
          </a:p>
          <a:p>
            <a:r>
              <a:rPr lang="en-US" dirty="0"/>
              <a:t>Synergy</a:t>
            </a:r>
            <a:r>
              <a:rPr lang="en-US" baseline="0" dirty="0"/>
              <a:t> (slides 4-23)</a:t>
            </a:r>
            <a:r>
              <a:rPr lang="en-US" dirty="0"/>
              <a:t>:</a:t>
            </a:r>
            <a:r>
              <a:rPr lang="en-US" baseline="0" dirty="0"/>
              <a:t> 40-45 minutes</a:t>
            </a:r>
          </a:p>
          <a:p>
            <a:pPr marL="0" indent="0">
              <a:buNone/>
            </a:pPr>
            <a:r>
              <a:rPr lang="en-US" dirty="0"/>
              <a:t>Conclusion</a:t>
            </a:r>
            <a:r>
              <a:rPr lang="en-US" baseline="0" dirty="0"/>
              <a:t> (slides 24-26): 2-3 minutes</a:t>
            </a:r>
          </a:p>
          <a:p>
            <a:pPr marL="0" indent="0">
              <a:buNone/>
            </a:pPr>
            <a:r>
              <a:rPr lang="en-US" baseline="0" dirty="0"/>
              <a:t>Total: 44-50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6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Discuss in small groups or as a class.</a:t>
            </a:r>
            <a:endParaRPr lang="en-US" dirty="0"/>
          </a:p>
          <a:p>
            <a:r>
              <a:rPr lang="en-US" dirty="0"/>
              <a:t>Maybe the team worked really well together; maybe</a:t>
            </a:r>
            <a:r>
              <a:rPr lang="en-US" baseline="0" dirty="0"/>
              <a:t> not. </a:t>
            </a:r>
          </a:p>
          <a:p>
            <a:r>
              <a:rPr lang="en-US" baseline="0" dirty="0"/>
              <a:t>Other questions for discussion:</a:t>
            </a:r>
          </a:p>
          <a:p>
            <a:r>
              <a:rPr lang="en-US" baseline="0" dirty="0"/>
              <a:t>Why do you like or dislike group work?</a:t>
            </a:r>
          </a:p>
          <a:p>
            <a:r>
              <a:rPr lang="en-US" baseline="0" dirty="0"/>
              <a:t>Share examples of when group work has been successful or unsuccessful. Why do you think the group did or didn’t work well together?</a:t>
            </a:r>
          </a:p>
          <a:p>
            <a:r>
              <a:rPr lang="en-US" baseline="0" dirty="0"/>
              <a:t>Image from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startupstockphotos.com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9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pixabay.com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9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commons.wikimedia.org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28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pixabay.com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2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activity is optional, and could take 10-18 minutes (take as long as you have). Most students have probably done something similar</a:t>
            </a:r>
            <a:r>
              <a:rPr lang="en-US" baseline="0" dirty="0"/>
              <a:t> in physics class.</a:t>
            </a:r>
            <a:endParaRPr lang="en-US" dirty="0"/>
          </a:p>
          <a:p>
            <a:r>
              <a:rPr lang="en-US" dirty="0"/>
              <a:t>Depending on the</a:t>
            </a:r>
            <a:r>
              <a:rPr lang="en-US" baseline="0" dirty="0"/>
              <a:t> number of students, groups could be 3-4 students</a:t>
            </a:r>
            <a:endParaRPr lang="en-US" dirty="0"/>
          </a:p>
          <a:p>
            <a:r>
              <a:rPr lang="en-US" dirty="0"/>
              <a:t>Be sure to allow 7-10 minutes for the video (next slide)</a:t>
            </a:r>
            <a:r>
              <a:rPr lang="en-US" baseline="0" dirty="0"/>
              <a:t> and wrap up</a:t>
            </a:r>
          </a:p>
          <a:p>
            <a:r>
              <a:rPr lang="en-US" dirty="0"/>
              <a:t>http://www.tomwujec.com/design-projects/marshmallow-challenge/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71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6:46</a:t>
            </a:r>
          </a:p>
          <a:p>
            <a:r>
              <a:rPr lang="en-US" dirty="0"/>
              <a:t>The video may</a:t>
            </a:r>
            <a:r>
              <a:rPr lang="en-US" baseline="0" dirty="0"/>
              <a:t> take a minute to load</a:t>
            </a:r>
            <a:endParaRPr lang="en-US" dirty="0"/>
          </a:p>
          <a:p>
            <a:r>
              <a:rPr lang="en-US" dirty="0"/>
              <a:t>Source: https://www.youtube.com/watch?v=H0_yKBitO8M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98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from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www.global-collaborations.com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67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BEBD-1B0B-4541-BA15-AC8387EE13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5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What are</a:t>
            </a:r>
            <a:r>
              <a:rPr lang="en-US" baseline="0" dirty="0"/>
              <a:t> “SMART” goals? Anyone accomplish a goal this week that they’d like to share?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BEBD-1B0B-4541-BA15-AC8387EE13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brief clip</a:t>
            </a:r>
            <a:r>
              <a:rPr lang="en-US" baseline="0" dirty="0"/>
              <a:t> introduces the idea of synergy</a:t>
            </a:r>
            <a:endParaRPr lang="en-US" dirty="0"/>
          </a:p>
          <a:p>
            <a:r>
              <a:rPr lang="en-US" dirty="0"/>
              <a:t>Source: https://www.youtube.com/watch?v=w9j3-ghRjBs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2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 who</a:t>
            </a:r>
            <a:r>
              <a:rPr lang="en-US" baseline="0" dirty="0"/>
              <a:t> Alan Turing is and what he did. </a:t>
            </a:r>
            <a:r>
              <a:rPr lang="en-US" dirty="0"/>
              <a:t>(This is actually Benedict</a:t>
            </a:r>
            <a:r>
              <a:rPr lang="en-US" baseline="0" dirty="0"/>
              <a:t> Cumberbatch, playing Turing in the movie </a:t>
            </a:r>
            <a:r>
              <a:rPr lang="en-US" i="1" baseline="0" dirty="0"/>
              <a:t>The Imitation Game</a:t>
            </a:r>
            <a:r>
              <a:rPr lang="en-US" baseline="0" dirty="0"/>
              <a:t>)</a:t>
            </a:r>
          </a:p>
          <a:p>
            <a:r>
              <a:rPr lang="en-US" baseline="0" dirty="0"/>
              <a:t>(Turing invented a machine to decrypt the German code “Enigma”, to find leverage in winning WWII.)</a:t>
            </a:r>
          </a:p>
          <a:p>
            <a:r>
              <a:rPr lang="en-US" baseline="0" dirty="0"/>
              <a:t>Source: https://onemoviefiveviews.files.wordpress.com/2015/01/810ajncvjpl-_sl1500_1.jpg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5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www.flickr.com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08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www.hpocenter.com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9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(About 20 minutes: 10 to prepare, 10 for presentations)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Ask for a</a:t>
            </a:r>
            <a:r>
              <a:rPr lang="en-US" sz="1200" baseline="0" dirty="0"/>
              <a:t> volunteer. </a:t>
            </a:r>
            <a:r>
              <a:rPr lang="en-US" sz="1200" dirty="0"/>
              <a:t>You might want to pick the most brilliant, incredible, gifted student…whoever that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02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</a:t>
            </a:r>
            <a:r>
              <a:rPr lang="en-US" baseline="0" dirty="0"/>
              <a:t> free to come up with a different presentation topic.</a:t>
            </a:r>
          </a:p>
          <a:p>
            <a:r>
              <a:rPr lang="en-US" baseline="0" dirty="0"/>
              <a:t>Give everyone about 10 minutes to prepare the presentation (one person working alone, and a group of everyone else. If the class is large, you could divide it into multiple groups)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07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(5 minutes each)</a:t>
            </a: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Decide on a way to judge the presentations: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You could be the judge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 individual could judge</a:t>
            </a:r>
            <a:r>
              <a:rPr lang="en-US" sz="1200" baseline="0" dirty="0"/>
              <a:t> the team, and vice versa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/>
              <a:t>Everyone could judge everyone</a:t>
            </a: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(scores up to 5</a:t>
            </a:r>
            <a:r>
              <a:rPr lang="en-US" sz="1200" baseline="0" dirty="0"/>
              <a:t> stars or 10 points, or whatever)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4CBDC-9BD0-4E3E-BEEE-DF3EA81E98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743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7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2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80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807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3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77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32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2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0_yKBitO8M" TargetMode="Externa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com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teamwork+ted+talk&amp;page=&amp;utm_source=opensearch" TargetMode="External"/><Relationship Id="rId7" Type="http://schemas.openxmlformats.org/officeDocument/2006/relationships/hyperlink" Target="https://www.ted.com/talks/steven_strogatz_on_syn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d.com/talks/howard_rheingold_on_collaboration?language=en" TargetMode="External"/><Relationship Id="rId5" Type="http://schemas.openxmlformats.org/officeDocument/2006/relationships/hyperlink" Target="https://www.ted.com/talks/margaret_heffernan_why_it_s_time_to_forget_the_pecking_order_at_work?language=en" TargetMode="External"/><Relationship Id="rId4" Type="http://schemas.openxmlformats.org/officeDocument/2006/relationships/hyperlink" Target="http://www.tomwujec.com/design-projects/marshmallow-challenge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9j3-ghRjBs" TargetMode="Externa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24" y="0"/>
            <a:ext cx="609935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3" y="1287865"/>
            <a:ext cx="5151817" cy="4273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573" y="758952"/>
            <a:ext cx="3738617" cy="4041648"/>
          </a:xfrm>
        </p:spPr>
        <p:txBody>
          <a:bodyPr>
            <a:normAutofit/>
          </a:bodyPr>
          <a:lstStyle/>
          <a:p>
            <a:r>
              <a:rPr lang="en-US" sz="6600" dirty="0"/>
              <a:t>Synergy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7095" y="4800600"/>
            <a:ext cx="3753096" cy="16916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Grow Your Worth</a:t>
            </a:r>
          </a:p>
        </p:txBody>
      </p:sp>
    </p:spTree>
    <p:extLst>
      <p:ext uri="{BB962C8B-B14F-4D97-AF65-F5344CB8AC3E}">
        <p14:creationId xmlns:p14="http://schemas.microsoft.com/office/powerpoint/2010/main" val="215708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Activity: Synergy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920514" cy="4351337"/>
          </a:xfrm>
        </p:spPr>
        <p:txBody>
          <a:bodyPr>
            <a:normAutofit/>
          </a:bodyPr>
          <a:lstStyle/>
          <a:p>
            <a:r>
              <a:rPr lang="en-US" sz="3200" dirty="0"/>
              <a:t>Time to put this into practice!  Is synergy </a:t>
            </a:r>
            <a:r>
              <a:rPr lang="en-US" sz="3200" i="1" dirty="0"/>
              <a:t>really</a:t>
            </a:r>
            <a:r>
              <a:rPr lang="en-US" sz="3200" dirty="0"/>
              <a:t> more effective than just doing it yourself?   </a:t>
            </a:r>
          </a:p>
          <a:p>
            <a:r>
              <a:rPr lang="en-US" sz="3200" b="1" dirty="0"/>
              <a:t>One student </a:t>
            </a:r>
            <a:r>
              <a:rPr lang="en-US" sz="3200" dirty="0"/>
              <a:t>in class needs to volunteer to perform a task (that will be explained soon) separate from the group.  </a:t>
            </a:r>
          </a:p>
        </p:txBody>
      </p:sp>
    </p:spTree>
    <p:extLst>
      <p:ext uri="{BB962C8B-B14F-4D97-AF65-F5344CB8AC3E}">
        <p14:creationId xmlns:p14="http://schemas.microsoft.com/office/powerpoint/2010/main" val="153539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462955" cy="5029200"/>
          </a:xfrm>
        </p:spPr>
        <p:txBody>
          <a:bodyPr>
            <a:normAutofit/>
          </a:bodyPr>
          <a:lstStyle/>
          <a:p>
            <a:r>
              <a:rPr lang="en-US" sz="2800" dirty="0"/>
              <a:t>Prepare a</a:t>
            </a:r>
            <a:r>
              <a:rPr lang="en-US" sz="2800" b="1" dirty="0"/>
              <a:t> 3-5 minute</a:t>
            </a:r>
            <a:r>
              <a:rPr lang="en-US" sz="2800" dirty="0"/>
              <a:t> </a:t>
            </a:r>
            <a:r>
              <a:rPr lang="en-US" sz="2800" b="1" dirty="0"/>
              <a:t>presentation</a:t>
            </a:r>
            <a:r>
              <a:rPr lang="en-US" sz="2800" dirty="0"/>
              <a:t> on the following topic: </a:t>
            </a:r>
          </a:p>
          <a:p>
            <a:pPr marL="0" indent="0" algn="ctr">
              <a:buNone/>
            </a:pPr>
            <a:r>
              <a:rPr lang="en-US" sz="2800" dirty="0"/>
              <a:t>“Describe the </a:t>
            </a:r>
            <a:r>
              <a:rPr lang="en-US" sz="2800" i="1" dirty="0"/>
              <a:t>elements</a:t>
            </a:r>
            <a:r>
              <a:rPr lang="en-US" sz="2800" dirty="0"/>
              <a:t>, </a:t>
            </a:r>
            <a:r>
              <a:rPr lang="en-US" sz="2800" i="1" dirty="0"/>
              <a:t>assembly</a:t>
            </a:r>
            <a:r>
              <a:rPr lang="en-US" sz="2800" dirty="0"/>
              <a:t>, and </a:t>
            </a:r>
            <a:r>
              <a:rPr lang="en-US" sz="2800" i="1" dirty="0"/>
              <a:t>presentation</a:t>
            </a:r>
            <a:r>
              <a:rPr lang="en-US" sz="2800" dirty="0"/>
              <a:t> of the best </a:t>
            </a:r>
            <a:r>
              <a:rPr lang="en-US" sz="2800" b="1" dirty="0"/>
              <a:t>PB&amp;J</a:t>
            </a:r>
            <a:r>
              <a:rPr lang="en-US" sz="2800" dirty="0"/>
              <a:t> in history.”</a:t>
            </a:r>
          </a:p>
          <a:p>
            <a:pPr marL="0" indent="0" algn="ctr">
              <a:buNone/>
            </a:pPr>
            <a:endParaRPr lang="en-US" sz="1000" dirty="0"/>
          </a:p>
          <a:p>
            <a:pPr lvl="1"/>
            <a:r>
              <a:rPr lang="en-US" sz="2600" dirty="0"/>
              <a:t>Be as creative and dynamic as humanly possible.</a:t>
            </a:r>
          </a:p>
          <a:p>
            <a:pPr lvl="1"/>
            <a:r>
              <a:rPr lang="en-US" sz="2600" dirty="0"/>
              <a:t>Make this the most convincing presentation of your life. </a:t>
            </a:r>
          </a:p>
          <a:p>
            <a:pPr lvl="1"/>
            <a:r>
              <a:rPr lang="en-US" sz="2600" dirty="0"/>
              <a:t>Use every group member and all available resources as effectively as you can.  </a:t>
            </a:r>
          </a:p>
          <a:p>
            <a:pPr algn="ctr"/>
            <a:r>
              <a:rPr lang="en-US" sz="2800" dirty="0"/>
              <a:t>Ready?  GO!!!</a:t>
            </a:r>
          </a:p>
        </p:txBody>
      </p:sp>
    </p:spTree>
    <p:extLst>
      <p:ext uri="{BB962C8B-B14F-4D97-AF65-F5344CB8AC3E}">
        <p14:creationId xmlns:p14="http://schemas.microsoft.com/office/powerpoint/2010/main" val="24005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Play “Rock, Paper, Scissors” to decide who presents first</a:t>
            </a:r>
          </a:p>
          <a:p>
            <a:r>
              <a:rPr lang="en-US" sz="3200" dirty="0"/>
              <a:t>Then, give your 5 minute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384879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54296" y="1379654"/>
            <a:ext cx="6155736" cy="4108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Reflect &amp; 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831" y="1936955"/>
            <a:ext cx="3690425" cy="424318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600" dirty="0"/>
          </a:p>
          <a:p>
            <a:r>
              <a:rPr lang="en-US" sz="2400" dirty="0"/>
              <a:t>What just happened?  </a:t>
            </a:r>
          </a:p>
          <a:p>
            <a:r>
              <a:rPr lang="en-US" sz="2400" dirty="0"/>
              <a:t>Did you see synergy?</a:t>
            </a:r>
          </a:p>
          <a:p>
            <a:r>
              <a:rPr lang="en-US" sz="2400" dirty="0"/>
              <a:t>What did it look like?  </a:t>
            </a:r>
          </a:p>
          <a:p>
            <a:r>
              <a:rPr lang="en-US" sz="2400" dirty="0"/>
              <a:t>What </a:t>
            </a:r>
            <a:r>
              <a:rPr lang="en-US" sz="2400" i="1" dirty="0"/>
              <a:t>should</a:t>
            </a:r>
            <a:r>
              <a:rPr lang="en-US" sz="2400" dirty="0"/>
              <a:t> it have looked like?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748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Reflect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50889" y="2324100"/>
            <a:ext cx="6784259" cy="38750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To the individual: could you have used a few team members? </a:t>
            </a:r>
          </a:p>
          <a:p>
            <a:r>
              <a:rPr lang="en-US" sz="2800" dirty="0"/>
              <a:t>To the team: how could you have used your teammates more effectively?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1" r="32630" b="2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Synergy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We may have made synergy look overly simplified during this class</a:t>
            </a:r>
          </a:p>
          <a:p>
            <a:r>
              <a:rPr lang="en-US" sz="3200" dirty="0"/>
              <a:t>Let’s discuss a few principles of synergy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946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486" r="-1"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8675" y="371959"/>
            <a:ext cx="3075836" cy="8871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Note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8675" y="1631051"/>
            <a:ext cx="3075836" cy="454908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200" b="1" dirty="0"/>
              <a:t>Not everyone is easy to work with</a:t>
            </a:r>
            <a:r>
              <a:rPr lang="en-US" sz="2200" dirty="0"/>
              <a:t>. </a:t>
            </a:r>
          </a:p>
          <a:p>
            <a:r>
              <a:rPr lang="en-US" sz="2200" dirty="0"/>
              <a:t>A little patience can go a long way in making your teams more effective.  </a:t>
            </a:r>
          </a:p>
          <a:p>
            <a:r>
              <a:rPr lang="en-US" sz="2200" i="1" dirty="0"/>
              <a:t>We’ll talk about dealing with difficult people and situations more next class (“Talking Good”).</a:t>
            </a:r>
            <a:r>
              <a:rPr lang="en-US" sz="2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02640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#2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92312" y="-1451564"/>
            <a:ext cx="5899688" cy="883113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1906292"/>
            <a:ext cx="4480560" cy="4351337"/>
          </a:xfrm>
        </p:spPr>
        <p:txBody>
          <a:bodyPr>
            <a:normAutofit/>
          </a:bodyPr>
          <a:lstStyle/>
          <a:p>
            <a:r>
              <a:rPr lang="en-US" sz="2800" b="1" dirty="0"/>
              <a:t>Synergy is a learned skill for groups.  </a:t>
            </a:r>
            <a:endParaRPr lang="en-US" sz="2800" dirty="0"/>
          </a:p>
          <a:p>
            <a:r>
              <a:rPr lang="en-US" sz="2800" dirty="0"/>
              <a:t>If your group isn’t performing up to the level you want it to, give it time— sometimes a little more practice is all you’ll need. </a:t>
            </a:r>
          </a:p>
          <a:p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825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8478" r="15777" b="-2"/>
          <a:stretch/>
        </p:blipFill>
        <p:spPr>
          <a:xfrm>
            <a:off x="643192" y="645106"/>
            <a:ext cx="5451627" cy="5535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Note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/>
              <a:t>Learn what each member does well, and use it. </a:t>
            </a:r>
            <a:endParaRPr lang="en-US" sz="2400" dirty="0"/>
          </a:p>
          <a:p>
            <a:r>
              <a:rPr lang="en-US" sz="2400" dirty="0"/>
              <a:t>Everyone has different strengths. Learn your team members’ strengths, and you’ll be in great shape. </a:t>
            </a:r>
            <a:r>
              <a:rPr lang="en-US" sz="2400" i="1" dirty="0"/>
              <a:t>(We’ll talk about this more in class #8.)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0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3024" r="30320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Reflect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There’s more to learn about being a good team member, but you’ll learn more as you go</a:t>
            </a:r>
          </a:p>
          <a:p>
            <a:r>
              <a:rPr lang="en-US" sz="2800" dirty="0"/>
              <a:t>Any thoughts on synergy and teamwork? </a:t>
            </a:r>
          </a:p>
        </p:txBody>
      </p:sp>
    </p:spTree>
    <p:extLst>
      <p:ext uri="{BB962C8B-B14F-4D97-AF65-F5344CB8AC3E}">
        <p14:creationId xmlns:p14="http://schemas.microsoft.com/office/powerpoint/2010/main" val="4848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5729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Explore the importance of SMART goal-setting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Discussion motivation and how to harness ours</a:t>
            </a:r>
          </a:p>
        </p:txBody>
      </p:sp>
    </p:spTree>
    <p:extLst>
      <p:ext uri="{BB962C8B-B14F-4D97-AF65-F5344CB8AC3E}">
        <p14:creationId xmlns:p14="http://schemas.microsoft.com/office/powerpoint/2010/main" val="30006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5" y="0"/>
            <a:ext cx="12192005" cy="6858000"/>
          </a:xfrm>
        </p:spPr>
      </p:pic>
    </p:spTree>
    <p:extLst>
      <p:ext uri="{BB962C8B-B14F-4D97-AF65-F5344CB8AC3E}">
        <p14:creationId xmlns:p14="http://schemas.microsoft.com/office/powerpoint/2010/main" val="138433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0_yKBitO8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66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Become an exceptional team player</a:t>
            </a:r>
            <a:r>
              <a:rPr lang="en-US" sz="2400" dirty="0"/>
              <a:t>!</a:t>
            </a:r>
          </a:p>
          <a:p>
            <a:r>
              <a:rPr lang="en-US" sz="2800" dirty="0"/>
              <a:t>No matter how brilliant you are, you will never be as successful alone as you can be with a team.  </a:t>
            </a:r>
          </a:p>
          <a:p>
            <a:r>
              <a:rPr lang="en-US" sz="2800" i="1" dirty="0"/>
              <a:t>Employers want and will pay for good team members!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7777" y="-1"/>
            <a:ext cx="4695986" cy="7079375"/>
          </a:xfrm>
        </p:spPr>
      </p:pic>
    </p:spTree>
    <p:extLst>
      <p:ext uri="{BB962C8B-B14F-4D97-AF65-F5344CB8AC3E}">
        <p14:creationId xmlns:p14="http://schemas.microsoft.com/office/powerpoint/2010/main" val="42060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1379654"/>
            <a:ext cx="6155736" cy="4108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HW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831" y="1936955"/>
            <a:ext cx="3690425" cy="42431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Think about which teams you’ve been on, or are on now. </a:t>
            </a:r>
          </a:p>
          <a:p>
            <a:r>
              <a:rPr lang="en-US" sz="2800" dirty="0"/>
              <a:t>How can you be a better team-player?  </a:t>
            </a:r>
          </a:p>
        </p:txBody>
      </p:sp>
    </p:spTree>
    <p:extLst>
      <p:ext uri="{BB962C8B-B14F-4D97-AF65-F5344CB8AC3E}">
        <p14:creationId xmlns:p14="http://schemas.microsoft.com/office/powerpoint/2010/main" val="17533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Objective</a:t>
            </a:r>
          </a:p>
          <a:p>
            <a:pPr marL="0" indent="0" algn="ctr">
              <a:buNone/>
            </a:pPr>
            <a:r>
              <a:rPr lang="en-US" sz="3600" dirty="0"/>
              <a:t>Learn importance and application of principles of synergy</a:t>
            </a:r>
            <a:endParaRPr lang="en-US" sz="36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5485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https://www.youtube.com/results?search_query=teamwork+ted+talk&amp;page=&amp;utm_source=opensearch</a:t>
            </a:r>
            <a:endParaRPr lang="en-US" dirty="0"/>
          </a:p>
          <a:p>
            <a:r>
              <a:rPr lang="en-US" dirty="0">
                <a:hlinkClick r:id="rId4"/>
              </a:rPr>
              <a:t>http://www.tomwujec.com/design-projects/marshmallow-challenge/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https://www.ted.com/talks/margaret_heffernan_why_it_s_time_to_forget_the_pecking_order_at_work?language=en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https://www.ted.com/talks/howard_rheingold_on_collaboration?language=en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https://www.ted.com/talks/steven_strogatz_on_sync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57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455898"/>
            <a:ext cx="8594725" cy="30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9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pPr marL="0" indent="0" algn="ctr">
              <a:buNone/>
            </a:pPr>
            <a:r>
              <a:rPr lang="en-US" sz="3600" dirty="0"/>
              <a:t>Learn importance and application of principles of synergy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60506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Synergy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61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9j3-ghRjB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367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3600" i="1" dirty="0"/>
              <a:t>Who is Alan Turing, </a:t>
            </a:r>
          </a:p>
          <a:p>
            <a:pPr marL="0" indent="0" algn="ctr">
              <a:buNone/>
            </a:pPr>
            <a:r>
              <a:rPr lang="en-US" sz="3600" i="1" dirty="0"/>
              <a:t>and what did he do? </a:t>
            </a:r>
          </a:p>
        </p:txBody>
      </p:sp>
    </p:spTree>
    <p:extLst>
      <p:ext uri="{BB962C8B-B14F-4D97-AF65-F5344CB8AC3E}">
        <p14:creationId xmlns:p14="http://schemas.microsoft.com/office/powerpoint/2010/main" val="95070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onemoviefiveviews.files.wordpress.com/2015/01/810ajncvjpl-_sl150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/>
          <a:stretch/>
        </p:blipFill>
        <p:spPr bwMode="auto">
          <a:xfrm>
            <a:off x="0" y="0"/>
            <a:ext cx="12192000" cy="84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71536" y="5571898"/>
            <a:ext cx="5448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chemeClr val="bg1"/>
                </a:solidFill>
              </a:rPr>
              <a:t>The Imitation Game</a:t>
            </a:r>
          </a:p>
        </p:txBody>
      </p:sp>
    </p:spTree>
    <p:extLst>
      <p:ext uri="{BB962C8B-B14F-4D97-AF65-F5344CB8AC3E}">
        <p14:creationId xmlns:p14="http://schemas.microsoft.com/office/powerpoint/2010/main" val="2870566995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65760"/>
            <a:ext cx="10954512" cy="1215067"/>
          </a:xfrm>
        </p:spPr>
        <p:txBody>
          <a:bodyPr/>
          <a:lstStyle/>
          <a:p>
            <a:r>
              <a:rPr lang="en-US" dirty="0"/>
              <a:t>Alan 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5614" y="1691322"/>
            <a:ext cx="3185212" cy="4351337"/>
          </a:xfrm>
        </p:spPr>
        <p:txBody>
          <a:bodyPr>
            <a:normAutofit/>
          </a:bodyPr>
          <a:lstStyle/>
          <a:p>
            <a:r>
              <a:rPr lang="en-US" sz="2800" dirty="0"/>
              <a:t>Turing did a LOT of work on his own</a:t>
            </a:r>
          </a:p>
          <a:p>
            <a:r>
              <a:rPr lang="en-US" sz="2800" dirty="0"/>
              <a:t>Without his team and their resources, though, he could not have succeeded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1691322"/>
            <a:ext cx="7980117" cy="4488815"/>
          </a:xfrm>
        </p:spPr>
      </p:pic>
    </p:spTree>
    <p:extLst>
      <p:ext uri="{BB962C8B-B14F-4D97-AF65-F5344CB8AC3E}">
        <p14:creationId xmlns:p14="http://schemas.microsoft.com/office/powerpoint/2010/main" val="257509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444" y="365760"/>
            <a:ext cx="10443068" cy="1137576"/>
          </a:xfrm>
        </p:spPr>
        <p:txBody>
          <a:bodyPr/>
          <a:lstStyle/>
          <a:p>
            <a:r>
              <a:rPr lang="en-US" dirty="0"/>
              <a:t>Synergy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218719" y="1691322"/>
            <a:ext cx="5624487" cy="374284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44" y="1691322"/>
            <a:ext cx="4480560" cy="4351337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Synergy</a:t>
            </a:r>
            <a:r>
              <a:rPr lang="en-US" sz="2800" dirty="0"/>
              <a:t> is the power of groups, and the ability that groups have to get more done than the individuals would be able to do alone</a:t>
            </a:r>
          </a:p>
          <a:p>
            <a:r>
              <a:rPr lang="en-US" sz="2800" dirty="0"/>
              <a:t>In other words, “the whole is more than the sum of its parts” </a:t>
            </a:r>
            <a:r>
              <a:rPr lang="en-US" sz="2800" i="1" dirty="0"/>
              <a:t>(Gestalt Philosophy)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193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401</TotalTime>
  <Words>1048</Words>
  <Application>Microsoft Office PowerPoint</Application>
  <PresentationFormat>Widescreen</PresentationFormat>
  <Paragraphs>147</Paragraphs>
  <Slides>26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Schoolbook</vt:lpstr>
      <vt:lpstr>Wingdings 2</vt:lpstr>
      <vt:lpstr>View</vt:lpstr>
      <vt:lpstr>Synergy</vt:lpstr>
      <vt:lpstr>Review</vt:lpstr>
      <vt:lpstr>Today </vt:lpstr>
      <vt:lpstr>Synergy</vt:lpstr>
      <vt:lpstr>PowerPoint Presentation</vt:lpstr>
      <vt:lpstr>Question</vt:lpstr>
      <vt:lpstr>PowerPoint Presentation</vt:lpstr>
      <vt:lpstr>Alan Turing</vt:lpstr>
      <vt:lpstr>Synergy</vt:lpstr>
      <vt:lpstr>Group Activity: Synergy</vt:lpstr>
      <vt:lpstr>Task</vt:lpstr>
      <vt:lpstr>Presentation</vt:lpstr>
      <vt:lpstr>Reflect &amp; Discuss</vt:lpstr>
      <vt:lpstr>Reflect</vt:lpstr>
      <vt:lpstr>Synergy Principles</vt:lpstr>
      <vt:lpstr>Note #1</vt:lpstr>
      <vt:lpstr>Note #2</vt:lpstr>
      <vt:lpstr>Note #3</vt:lpstr>
      <vt:lpstr>Reflect</vt:lpstr>
      <vt:lpstr>PowerPoint Presentation</vt:lpstr>
      <vt:lpstr>PowerPoint Presentation</vt:lpstr>
      <vt:lpstr>Challenge</vt:lpstr>
      <vt:lpstr>HW</vt:lpstr>
      <vt:lpstr>Review 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Synergy</dc:title>
  <dc:creator>Jacob Brown</dc:creator>
  <cp:lastModifiedBy>Stacie Mason</cp:lastModifiedBy>
  <cp:revision>73</cp:revision>
  <dcterms:created xsi:type="dcterms:W3CDTF">2016-06-04T18:33:11Z</dcterms:created>
  <dcterms:modified xsi:type="dcterms:W3CDTF">2016-08-23T17:54:37Z</dcterms:modified>
</cp:coreProperties>
</file>